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8" r:id="rId2"/>
    <p:sldId id="327" r:id="rId3"/>
    <p:sldId id="330" r:id="rId4"/>
    <p:sldId id="270" r:id="rId5"/>
    <p:sldId id="293" r:id="rId6"/>
    <p:sldId id="335" r:id="rId7"/>
    <p:sldId id="33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D4B"/>
    <a:srgbClr val="E67103"/>
    <a:srgbClr val="37466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61"/>
  </p:normalViewPr>
  <p:slideViewPr>
    <p:cSldViewPr snapToGrid="0" snapToObjects="1">
      <p:cViewPr varScale="1">
        <p:scale>
          <a:sx n="117" d="100"/>
          <a:sy n="117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need consistent vocalization for source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6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7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7"/>
            <a:ext cx="10515600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9130581" cy="867516"/>
          </a:xfrm>
        </p:spPr>
        <p:txBody>
          <a:bodyPr/>
          <a:lstStyle/>
          <a:p>
            <a:r>
              <a:rPr lang="en-US" dirty="0"/>
              <a:t>Customer Analytics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270000" y="3155173"/>
            <a:ext cx="8409259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err="1"/>
              <a:t>CrossR</a:t>
            </a:r>
            <a:r>
              <a:rPr lang="en-US" sz="6000" dirty="0"/>
              <a:t> Tutorial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70289" y="4275740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March 19, 2019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104C4-1CFB-544B-8A53-EF0E2395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72" y="3208416"/>
            <a:ext cx="3102273" cy="3590594"/>
          </a:xfrm>
          <a:prstGeom prst="rect">
            <a:avLst/>
          </a:prstGeom>
        </p:spPr>
      </p:pic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1E981B31-E9FD-C645-A545-4A605992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pPr algn="l"/>
            <a:fld id="{6BE3F80B-1D50-8146-87FF-0786E261BD97}" type="slidenum">
              <a:rPr lang="en-US" sz="1800" smtClean="0">
                <a:latin typeface="Franklin Gothic Demi" panose="020B0703020102020204" pitchFamily="34" charset="0"/>
              </a:rPr>
              <a:pPr algn="l"/>
              <a:t>1</a:t>
            </a:fld>
            <a:endParaRPr lang="en-US" sz="1800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C7B37C-9211-A44A-8444-2B43F3CD7C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4400" dirty="0"/>
              <a:t> Motivation </a:t>
            </a:r>
          </a:p>
          <a:p>
            <a:r>
              <a:rPr lang="en-US" sz="4400" dirty="0"/>
              <a:t> </a:t>
            </a:r>
            <a:r>
              <a:rPr lang="en-US" sz="4400" dirty="0" err="1"/>
              <a:t>CrossR</a:t>
            </a:r>
            <a:r>
              <a:rPr lang="en-US" sz="4400" dirty="0"/>
              <a:t> Tour</a:t>
            </a:r>
          </a:p>
          <a:p>
            <a:r>
              <a:rPr lang="en-US" sz="4400" dirty="0"/>
              <a:t> </a:t>
            </a:r>
            <a:r>
              <a:rPr lang="en-US" sz="4400" dirty="0" err="1"/>
              <a:t>CrossR</a:t>
            </a:r>
            <a:r>
              <a:rPr lang="en-US" sz="4400" dirty="0"/>
              <a:t>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7B4DE-F971-0649-AC0F-4EA07984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83" y="1374550"/>
            <a:ext cx="2449129" cy="2834640"/>
          </a:xfrm>
          <a:prstGeom prst="rect">
            <a:avLst/>
          </a:prstGeom>
        </p:spPr>
      </p:pic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51C9C1EC-F23A-1243-9BF7-402A1A72DA01}"/>
              </a:ext>
            </a:extLst>
          </p:cNvPr>
          <p:cNvSpPr txBox="1">
            <a:spLocks/>
          </p:cNvSpPr>
          <p:nvPr/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2</a:t>
            </a:fld>
            <a:endParaRPr lang="en-US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0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522953" cy="945381"/>
          </a:xfrm>
        </p:spPr>
        <p:txBody>
          <a:bodyPr/>
          <a:lstStyle/>
          <a:p>
            <a:r>
              <a:rPr lang="en-US" dirty="0"/>
              <a:t>Garrett </a:t>
            </a:r>
            <a:r>
              <a:rPr lang="en-US" dirty="0" err="1"/>
              <a:t>Grolemund</a:t>
            </a:r>
            <a:endParaRPr lang="en-US" dirty="0"/>
          </a:p>
          <a:p>
            <a:r>
              <a:rPr lang="en-US" dirty="0"/>
              <a:t>Hadley Wickham</a:t>
            </a:r>
          </a:p>
          <a:p>
            <a:r>
              <a:rPr lang="en-US" sz="1400" dirty="0"/>
              <a:t>R for Data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124720" y="5790720"/>
            <a:ext cx="195758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US" sz="550" dirty="0">
                <a:solidFill>
                  <a:srgbClr val="232D4B"/>
                </a:solidFill>
                <a:latin typeface="Franklin Gothic Book" panose="020B0503020102020204" pitchFamily="34" charset="0"/>
              </a:rPr>
              <a:t>https://r4ds.had.co.nz/</a:t>
            </a:r>
            <a:r>
              <a:rPr lang="en-US" sz="550" dirty="0" err="1">
                <a:solidFill>
                  <a:srgbClr val="232D4B"/>
                </a:solidFill>
                <a:latin typeface="Franklin Gothic Book" panose="020B0503020102020204" pitchFamily="34" charset="0"/>
              </a:rPr>
              <a:t>workflow-basics.html#coding-basics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srgbClr val="232D4B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66CF4-F150-0B43-A9E4-8EA8DBC79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40"/>
          <a:stretch/>
        </p:blipFill>
        <p:spPr>
          <a:xfrm>
            <a:off x="724355" y="1262463"/>
            <a:ext cx="10743290" cy="19172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8EB7D-A5B8-F04E-A718-CAEC2D0175AE}"/>
              </a:ext>
            </a:extLst>
          </p:cNvPr>
          <p:cNvSpPr/>
          <p:nvPr/>
        </p:nvSpPr>
        <p:spPr>
          <a:xfrm>
            <a:off x="3775587" y="2920180"/>
            <a:ext cx="2342044" cy="2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C9FED-F333-4C4C-8EA3-D5E14138ED17}"/>
              </a:ext>
            </a:extLst>
          </p:cNvPr>
          <p:cNvGrpSpPr/>
          <p:nvPr/>
        </p:nvGrpSpPr>
        <p:grpSpPr>
          <a:xfrm>
            <a:off x="724355" y="1262462"/>
            <a:ext cx="10743290" cy="3586363"/>
            <a:chOff x="724355" y="1262462"/>
            <a:chExt cx="10743290" cy="3586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BBA80B-295A-A24F-A673-35CB7011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355" y="1262462"/>
              <a:ext cx="10743290" cy="35863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14FADC-2540-584F-B769-9B7B47F60734}"/>
                </a:ext>
              </a:extLst>
            </p:cNvPr>
            <p:cNvSpPr/>
            <p:nvPr/>
          </p:nvSpPr>
          <p:spPr>
            <a:xfrm>
              <a:off x="4454013" y="3799185"/>
              <a:ext cx="5834462" cy="30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A6DA65-DCCC-BB41-A757-4DB95123D5D1}"/>
              </a:ext>
            </a:extLst>
          </p:cNvPr>
          <p:cNvGrpSpPr/>
          <p:nvPr/>
        </p:nvGrpSpPr>
        <p:grpSpPr>
          <a:xfrm>
            <a:off x="753850" y="3203348"/>
            <a:ext cx="6858527" cy="3440467"/>
            <a:chOff x="753850" y="3203348"/>
            <a:chExt cx="6858527" cy="34404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C56806-559B-3E47-89A2-D263080D9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27"/>
            <a:stretch/>
          </p:blipFill>
          <p:spPr>
            <a:xfrm>
              <a:off x="753850" y="3287082"/>
              <a:ext cx="6858527" cy="33567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C4ACCD-8165-1D4E-9B97-9221A778B5C6}"/>
                </a:ext>
              </a:extLst>
            </p:cNvPr>
            <p:cNvSpPr/>
            <p:nvPr/>
          </p:nvSpPr>
          <p:spPr>
            <a:xfrm rot="16200000">
              <a:off x="6348246" y="4286818"/>
              <a:ext cx="2343911" cy="1769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457200">
                <a:defRPr/>
              </a:pPr>
              <a:r>
                <a:rPr lang="en-US" sz="550" dirty="0">
                  <a:solidFill>
                    <a:srgbClr val="232D4B"/>
                  </a:solidFill>
                  <a:latin typeface="Franklin Gothic Book" panose="020B0503020102020204" pitchFamily="34" charset="0"/>
                </a:rPr>
                <a:t>https://</a:t>
              </a:r>
              <a:r>
                <a:rPr lang="en-US" sz="550" dirty="0" err="1">
                  <a:solidFill>
                    <a:srgbClr val="232D4B"/>
                  </a:solidFill>
                  <a:latin typeface="Franklin Gothic Book" panose="020B0503020102020204" pitchFamily="34" charset="0"/>
                </a:rPr>
                <a:t>resources.rstudio.com</a:t>
              </a:r>
              <a:r>
                <a:rPr lang="en-US" sz="550" dirty="0">
                  <a:solidFill>
                    <a:srgbClr val="232D4B"/>
                  </a:solidFill>
                  <a:latin typeface="Franklin Gothic Book" panose="020B0503020102020204" pitchFamily="34" charset="0"/>
                </a:rPr>
                <a:t>/rstudio-conf-2019/opening-keynote-day2</a:t>
              </a:r>
            </a:p>
          </p:txBody>
        </p:sp>
      </p:grpSp>
      <p:sp>
        <p:nvSpPr>
          <p:cNvPr id="16" name="Slide Number Placeholder 16">
            <a:extLst>
              <a:ext uri="{FF2B5EF4-FFF2-40B4-BE49-F238E27FC236}">
                <a16:creationId xmlns:a16="http://schemas.microsoft.com/office/drawing/2014/main" id="{EAE8AF5B-E204-FE4C-B0CC-7A4D4306A55D}"/>
              </a:ext>
            </a:extLst>
          </p:cNvPr>
          <p:cNvSpPr txBox="1">
            <a:spLocks/>
          </p:cNvSpPr>
          <p:nvPr/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3</a:t>
            </a:fld>
            <a:endParaRPr lang="en-US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EA79-DB14-A64C-B4C2-08497EBE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consistent vocalization for source code.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769139" cy="945381"/>
          </a:xfrm>
        </p:spPr>
        <p:txBody>
          <a:bodyPr/>
          <a:lstStyle/>
          <a:p>
            <a:r>
              <a:rPr lang="en-US" dirty="0" err="1"/>
              <a:t>Felienne</a:t>
            </a:r>
            <a:r>
              <a:rPr lang="en-US" dirty="0"/>
              <a:t>, </a:t>
            </a:r>
            <a:r>
              <a:rPr lang="en-US" b="0" dirty="0"/>
              <a:t>Assistant Professor at Delft University of Technology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508319" y="6174319"/>
            <a:ext cx="11673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http://</a:t>
            </a:r>
            <a:r>
              <a:rPr lang="en-US" sz="700" dirty="0" err="1">
                <a:solidFill>
                  <a:srgbClr val="232D4B"/>
                </a:solidFill>
                <a:latin typeface="Franklin Gothic Book" panose="020B0503020102020204" pitchFamily="34" charset="0"/>
              </a:rPr>
              <a:t>www.felienne.com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32D4B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995195E4-B42D-484D-B082-E7BA76B707A6}"/>
              </a:ext>
            </a:extLst>
          </p:cNvPr>
          <p:cNvSpPr txBox="1">
            <a:spLocks/>
          </p:cNvSpPr>
          <p:nvPr/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4</a:t>
            </a:fld>
            <a:endParaRPr lang="en-US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8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4AE13-C10F-CC4F-950A-187316AC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943"/>
            <a:ext cx="10515600" cy="651891"/>
          </a:xfrm>
        </p:spPr>
        <p:txBody>
          <a:bodyPr>
            <a:normAutofit/>
          </a:bodyPr>
          <a:lstStyle/>
          <a:p>
            <a:r>
              <a:rPr lang="en-US" sz="3200" dirty="0"/>
              <a:t>CrossFit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1ABA-EC6C-0C4C-80DC-E1A61DBC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078" y="1433111"/>
            <a:ext cx="11036121" cy="4445635"/>
          </a:xfrm>
        </p:spPr>
        <p:txBody>
          <a:bodyPr>
            <a:normAutofit/>
          </a:bodyPr>
          <a:lstStyle/>
          <a:p>
            <a:r>
              <a:rPr lang="en-US" sz="2000" b="0" dirty="0"/>
              <a:t>Essentials.  </a:t>
            </a:r>
            <a:endParaRPr lang="en-US" sz="2000" dirty="0"/>
          </a:p>
          <a:p>
            <a:pPr lvl="1"/>
            <a:r>
              <a:rPr lang="en-US" sz="2800" dirty="0"/>
              <a:t>Daily workouts (aka "WODs" or "workouts of the day") </a:t>
            </a:r>
          </a:p>
          <a:p>
            <a:pPr lvl="2"/>
            <a:r>
              <a:rPr lang="en-US" sz="2400" dirty="0"/>
              <a:t>Constantly varied</a:t>
            </a:r>
          </a:p>
          <a:p>
            <a:pPr lvl="2"/>
            <a:r>
              <a:rPr lang="en-US" sz="2400" dirty="0"/>
              <a:t>Functional movements (</a:t>
            </a:r>
            <a:r>
              <a:rPr lang="en-US" sz="2300" dirty="0"/>
              <a:t>movements you make every day)</a:t>
            </a:r>
          </a:p>
          <a:p>
            <a:pPr lvl="2"/>
            <a:r>
              <a:rPr lang="en-US" sz="2400" dirty="0"/>
              <a:t>Done at high intensity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800" dirty="0"/>
              <a:t>Scientifically-backed, evidence-based approach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Small-group, semi-private lessons from certified trainers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5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D2A6F-89F8-5543-ADE3-F814CA31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latin typeface="Franklin Gothic Demi" panose="020B0703020102020204" pitchFamily="34" charset="0"/>
              </a:rPr>
              <a:t>crossr</a:t>
            </a:r>
            <a:r>
              <a:rPr lang="en-US" dirty="0">
                <a:latin typeface="Franklin Gothic Demi" panose="020B0703020102020204" pitchFamily="34" charset="0"/>
              </a:rPr>
              <a:t> / 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29E057-5498-E342-A8D7-92B218A1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16" y="0"/>
            <a:ext cx="3195484" cy="150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A7CB8-30CE-8D4D-AE3F-78D2DC0B9751}"/>
              </a:ext>
            </a:extLst>
          </p:cNvPr>
          <p:cNvSpPr/>
          <p:nvPr/>
        </p:nvSpPr>
        <p:spPr>
          <a:xfrm>
            <a:off x="10825287" y="1394074"/>
            <a:ext cx="146867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https://</a:t>
            </a:r>
            <a:r>
              <a:rPr lang="en-US" sz="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www.flickr.com</a:t>
            </a:r>
            <a:r>
              <a:rPr lang="en-US" sz="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/photos/</a:t>
            </a:r>
            <a:r>
              <a:rPr lang="en-US" sz="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esthermax</a:t>
            </a:r>
            <a:r>
              <a:rPr lang="en-US" sz="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/30239358420</a:t>
            </a:r>
          </a:p>
        </p:txBody>
      </p:sp>
    </p:spTree>
    <p:extLst>
      <p:ext uri="{BB962C8B-B14F-4D97-AF65-F5344CB8AC3E}">
        <p14:creationId xmlns:p14="http://schemas.microsoft.com/office/powerpoint/2010/main" val="277148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4AE13-C10F-CC4F-950A-187316AC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943"/>
            <a:ext cx="10515600" cy="651891"/>
          </a:xfrm>
        </p:spPr>
        <p:txBody>
          <a:bodyPr>
            <a:normAutofit/>
          </a:bodyPr>
          <a:lstStyle/>
          <a:p>
            <a:r>
              <a:rPr lang="en-US" sz="3200" dirty="0" err="1"/>
              <a:t>CrossR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1ABA-EC6C-0C4C-80DC-E1A61DBCC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Essentials.  </a:t>
            </a:r>
            <a:endParaRPr lang="en-US" sz="2000" dirty="0"/>
          </a:p>
          <a:p>
            <a:pPr lvl="1"/>
            <a:r>
              <a:rPr lang="en-US" sz="2800" dirty="0"/>
              <a:t>Daily sessions (aka ”SODs" or ”sessions of the day")</a:t>
            </a:r>
          </a:p>
          <a:p>
            <a:pPr lvl="2"/>
            <a:r>
              <a:rPr lang="en-US" sz="2400" dirty="0"/>
              <a:t>Constantly varied</a:t>
            </a:r>
          </a:p>
          <a:p>
            <a:pPr lvl="2"/>
            <a:r>
              <a:rPr lang="en-US" sz="2400" dirty="0"/>
              <a:t>Functional movements that require limited cognitive load</a:t>
            </a:r>
          </a:p>
          <a:p>
            <a:pPr lvl="2"/>
            <a:r>
              <a:rPr lang="en-US" sz="2400" dirty="0"/>
              <a:t>Done at high intensity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800" dirty="0"/>
              <a:t>Scientifically-backed, evidence-based approach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Small-group, semi-private lessons from certified trainers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6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D2A6F-89F8-5543-ADE3-F814CA31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latin typeface="Franklin Gothic Demi" panose="020B0703020102020204" pitchFamily="34" charset="0"/>
              </a:rPr>
              <a:t>crossr</a:t>
            </a:r>
            <a:r>
              <a:rPr lang="en-US" dirty="0">
                <a:latin typeface="Franklin Gothic Demi" panose="020B0703020102020204" pitchFamily="34" charset="0"/>
              </a:rPr>
              <a:t> / 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C62EB-5812-9C49-866B-C4E8B116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940" y="99075"/>
            <a:ext cx="1682999" cy="19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4AE13-C10F-CC4F-950A-187316AC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943"/>
            <a:ext cx="10515600" cy="651891"/>
          </a:xfrm>
        </p:spPr>
        <p:txBody>
          <a:bodyPr>
            <a:normAutofit/>
          </a:bodyPr>
          <a:lstStyle/>
          <a:p>
            <a:r>
              <a:rPr lang="en-US" sz="3200" dirty="0" err="1"/>
              <a:t>CrossR</a:t>
            </a:r>
            <a:r>
              <a:rPr lang="en-US" sz="3200" dirty="0"/>
              <a:t> Tour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1ABA-EC6C-0C4C-80DC-E1A61DBC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079" y="1433111"/>
            <a:ext cx="10515600" cy="560871"/>
          </a:xfrm>
        </p:spPr>
        <p:txBody>
          <a:bodyPr>
            <a:normAutofit/>
          </a:bodyPr>
          <a:lstStyle/>
          <a:p>
            <a:r>
              <a:rPr lang="en-US" sz="2000" b="0" dirty="0"/>
              <a:t>Tools &gt; Global Options    /    ⌘ + ,</a:t>
            </a:r>
            <a:endParaRPr lang="en-US" sz="20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7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D2A6F-89F8-5543-ADE3-F814CA31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latin typeface="Franklin Gothic Demi" panose="020B0703020102020204" pitchFamily="34" charset="0"/>
              </a:rPr>
              <a:t>crossr</a:t>
            </a:r>
            <a:r>
              <a:rPr lang="en-US" dirty="0">
                <a:latin typeface="Franklin Gothic Demi" panose="020B0703020102020204" pitchFamily="34" charset="0"/>
              </a:rPr>
              <a:t> / Tour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DC127-7FDA-D147-8069-6A868AA0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68" y="1993982"/>
            <a:ext cx="3797300" cy="382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7B6C4-780F-3043-8628-18827FB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46" y="1993982"/>
            <a:ext cx="3810000" cy="381000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5A89F3A-FE6B-034B-982B-ADD0159B1D4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https://</a:t>
            </a:r>
            <a:r>
              <a:rPr lang="en-US" sz="700" dirty="0" err="1">
                <a:solidFill>
                  <a:srgbClr val="232D4B"/>
                </a:solidFill>
              </a:rPr>
              <a:t>whattheyforgot.org</a:t>
            </a:r>
            <a:r>
              <a:rPr lang="en-US" sz="700" dirty="0">
                <a:solidFill>
                  <a:srgbClr val="232D4B"/>
                </a:solidFill>
              </a:rPr>
              <a:t>/</a:t>
            </a:r>
            <a:r>
              <a:rPr lang="en-US" sz="700" dirty="0" err="1">
                <a:solidFill>
                  <a:srgbClr val="232D4B"/>
                </a:solidFill>
              </a:rPr>
              <a:t>save-source.html#always-start-r-with-a-blank-slate</a:t>
            </a:r>
            <a:r>
              <a:rPr lang="en-US" sz="700" dirty="0">
                <a:solidFill>
                  <a:srgbClr val="232D4B"/>
                </a:solidFill>
              </a:rPr>
              <a:t> 	 </a:t>
            </a:r>
            <a:r>
              <a:rPr lang="en-US" sz="700" dirty="0" err="1">
                <a:solidFill>
                  <a:srgbClr val="232D4B"/>
                </a:solidFill>
              </a:rPr>
              <a:t>usethis</a:t>
            </a:r>
            <a:r>
              <a:rPr lang="en-US" sz="700" dirty="0">
                <a:solidFill>
                  <a:srgbClr val="232D4B"/>
                </a:solidFill>
              </a:rPr>
              <a:t>::</a:t>
            </a:r>
            <a:r>
              <a:rPr lang="en-US" sz="700" dirty="0" err="1">
                <a:solidFill>
                  <a:srgbClr val="232D4B"/>
                </a:solidFill>
              </a:rPr>
              <a:t>use_blank_slate</a:t>
            </a:r>
            <a:r>
              <a:rPr lang="en-US" sz="700" dirty="0">
                <a:solidFill>
                  <a:srgbClr val="232D4B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860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7072</TotalTime>
  <Words>209</Words>
  <Application>Microsoft Macintosh PowerPoint</Application>
  <PresentationFormat>Widescreen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Franklin Gothic</vt:lpstr>
      <vt:lpstr>Franklin Gothic Book</vt:lpstr>
      <vt:lpstr>Franklin Gothic Demi</vt:lpstr>
      <vt:lpstr>ITC Franklin Gothic Std Book Condensed</vt:lpstr>
      <vt:lpstr>Wingdings</vt:lpstr>
      <vt:lpstr>Office Theme</vt:lpstr>
      <vt:lpstr>Customer Analytics    </vt:lpstr>
      <vt:lpstr>PowerPoint Presentation</vt:lpstr>
      <vt:lpstr>PowerPoint Presentation</vt:lpstr>
      <vt:lpstr>We need consistent vocalization for source code.</vt:lpstr>
      <vt:lpstr>CrossFit</vt:lpstr>
      <vt:lpstr>CrossR</vt:lpstr>
      <vt:lpstr>CrossR Tour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Juliann Gates</dc:creator>
  <cp:lastModifiedBy>Boichuk, Jeff (jpb2f)</cp:lastModifiedBy>
  <cp:revision>290</cp:revision>
  <cp:lastPrinted>2018-05-15T19:37:53Z</cp:lastPrinted>
  <dcterms:created xsi:type="dcterms:W3CDTF">2018-04-18T14:25:53Z</dcterms:created>
  <dcterms:modified xsi:type="dcterms:W3CDTF">2019-03-21T15:51:57Z</dcterms:modified>
</cp:coreProperties>
</file>